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38" r:id="rId3"/>
    <p:sldId id="346" r:id="rId4"/>
    <p:sldId id="347" r:id="rId5"/>
    <p:sldId id="339" r:id="rId6"/>
    <p:sldId id="340" r:id="rId7"/>
    <p:sldId id="341" r:id="rId8"/>
    <p:sldId id="354" r:id="rId9"/>
    <p:sldId id="342" r:id="rId10"/>
    <p:sldId id="343" r:id="rId11"/>
    <p:sldId id="348" r:id="rId12"/>
    <p:sldId id="349" r:id="rId13"/>
    <p:sldId id="350" r:id="rId14"/>
    <p:sldId id="351" r:id="rId15"/>
    <p:sldId id="352" r:id="rId16"/>
    <p:sldId id="353" r:id="rId17"/>
    <p:sldId id="355" r:id="rId18"/>
    <p:sldId id="356" r:id="rId19"/>
    <p:sldId id="357" r:id="rId20"/>
    <p:sldId id="358" r:id="rId21"/>
    <p:sldId id="359" r:id="rId22"/>
    <p:sldId id="360" r:id="rId23"/>
    <p:sldId id="361" r:id="rId24"/>
    <p:sldId id="362" r:id="rId25"/>
    <p:sldId id="344" r:id="rId26"/>
    <p:sldId id="345" r:id="rId27"/>
  </p:sldIdLst>
  <p:sldSz cx="9144000" cy="6858000" type="screen4x3"/>
  <p:notesSz cx="6858000" cy="9144000"/>
  <p:custDataLst>
    <p:tags r:id="rId3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seph Theile" initials="JT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294E"/>
    <a:srgbClr val="1E1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85486" autoAdjust="0"/>
  </p:normalViewPr>
  <p:slideViewPr>
    <p:cSldViewPr>
      <p:cViewPr varScale="1">
        <p:scale>
          <a:sx n="66" d="100"/>
          <a:sy n="66" d="100"/>
        </p:scale>
        <p:origin x="108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ags" Target="tags/tag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91BA9-4010-4314-8D36-6CFA6C60CEB3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3E99C7-5019-4B8D-B982-C4884FE31D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88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E111C5-2E10-4B50-903C-56D65B4EDD75}" type="datetimeFigureOut">
              <a:rPr lang="en-US" smtClean="0"/>
              <a:t>3/31/2016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D6E9DA-062B-4AC6-8061-5436A2651A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6247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6D6E9DA-062B-4AC6-8061-5436A2651AB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3145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enter the title.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enter additional information.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F6CC3-1935-42FB-A2F2-553D6CFA2C06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2829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-2583" y="478510"/>
            <a:ext cx="9154332" cy="1143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-2583" y="6324600"/>
            <a:ext cx="9144000" cy="540504"/>
          </a:xfrm>
          <a:prstGeom prst="rect">
            <a:avLst/>
          </a:prstGeom>
          <a:solidFill>
            <a:srgbClr val="2829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-2583" y="6196416"/>
            <a:ext cx="9154332" cy="1143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http://quickmoneyanswers.com/wp-content/uploads/2012/03/nevada-state-sales-tax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2064" y="12357"/>
            <a:ext cx="2126822" cy="21294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293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5DB32-855B-455A-B5B0-F525612B8426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21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F958F-709B-487A-B7F1-794365011B81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439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2810"/>
            <a:ext cx="8229600" cy="824828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B41E8-E4A9-4E31-B52E-C23E6D9A095B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2829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2583" y="478510"/>
            <a:ext cx="9154332" cy="1143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-2583" y="6324600"/>
            <a:ext cx="9144000" cy="540504"/>
          </a:xfrm>
          <a:prstGeom prst="rect">
            <a:avLst/>
          </a:prstGeom>
          <a:solidFill>
            <a:srgbClr val="28294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Division of Public and Behavioral Health</a:t>
            </a:r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-2583" y="6196416"/>
            <a:ext cx="9154332" cy="1143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6" descr="http://quickmoneyanswers.com/wp-content/uploads/2012/03/nevada-state-sales-tax.jpg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1"/>
            <a:ext cx="1293782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97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8EB48-56A1-4683-94C1-973BC28764BC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8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BA9C4-174C-4975-B181-CD70CE5F7070}" type="datetime1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08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C8442-838F-44E8-9E53-47F033064AC7}" type="datetime1">
              <a:rPr lang="en-US" smtClean="0"/>
              <a:t>3/31/2016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0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C9A88-0E50-428C-A977-435F0CACCA32}" type="datetime1">
              <a:rPr lang="en-US" smtClean="0"/>
              <a:t>3/31/2016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61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0ED09-902D-471E-8E3E-8C00016B80D7}" type="datetime1">
              <a:rPr lang="en-US" smtClean="0"/>
              <a:t>3/31/2016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659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AB0A2-5B93-400C-93D4-8B3473C174D1}" type="datetime1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6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80E18E-8D71-4DB3-85FF-1BFF36B3B7B1}" type="datetime1">
              <a:rPr lang="en-US" smtClean="0"/>
              <a:t>3/31/2016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662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613EA-D432-474A-A72A-B0553610DE57}" type="datetime1">
              <a:rPr lang="en-US" smtClean="0"/>
              <a:t>3/31/2016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7734D1-8BCF-4F6B-8C2C-67A07E74FC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039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mailto:kendrafurlong@health.nv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kendrafurlong@health.nv.gov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267200"/>
            <a:ext cx="228600" cy="1371600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en-US" sz="4000" dirty="0" smtClean="0"/>
              <a:t>2016 Request for Qualifications </a:t>
            </a:r>
            <a:r>
              <a:rPr lang="en-US" sz="3100" dirty="0" smtClean="0"/>
              <a:t>for</a:t>
            </a:r>
            <a:r>
              <a:rPr lang="en-US" dirty="0" smtClean="0"/>
              <a:t> </a:t>
            </a:r>
            <a:r>
              <a:rPr lang="en-US" sz="4000" dirty="0" smtClean="0"/>
              <a:t>Behavioral Health Treatment and Supportive Services</a:t>
            </a:r>
            <a:endParaRPr lang="en-US" sz="40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2400300" y="4076700"/>
            <a:ext cx="4343400" cy="13335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Department of  Health and Human Services</a:t>
            </a:r>
          </a:p>
          <a:p>
            <a:r>
              <a:rPr lang="en-US" sz="1800" dirty="0" smtClean="0"/>
              <a:t>Division of Public and Behavioral Health</a:t>
            </a:r>
          </a:p>
          <a:p>
            <a:r>
              <a:rPr lang="en-US" sz="1800" dirty="0" smtClean="0"/>
              <a:t>Bureau of Behavioral Health, Prevention and Treatment</a:t>
            </a:r>
            <a:endParaRPr lang="en-US" sz="1800" dirty="0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152400" y="685800"/>
            <a:ext cx="3276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dirty="0" smtClean="0"/>
              <a:t>Brian Sandoval</a:t>
            </a:r>
            <a:br>
              <a:rPr lang="en-US" sz="1800" dirty="0" smtClean="0"/>
            </a:br>
            <a:r>
              <a:rPr lang="en-US" sz="1800" dirty="0" smtClean="0"/>
              <a:t>Governor</a:t>
            </a:r>
          </a:p>
          <a:p>
            <a:endParaRPr lang="en-US" sz="1800" dirty="0" smtClean="0"/>
          </a:p>
          <a:p>
            <a:r>
              <a:rPr lang="en-US" sz="1800" dirty="0" smtClean="0"/>
              <a:t>Richard Whitley, MS</a:t>
            </a:r>
          </a:p>
          <a:p>
            <a:r>
              <a:rPr lang="en-US" sz="1800" dirty="0" smtClean="0"/>
              <a:t>Administrator</a:t>
            </a:r>
          </a:p>
          <a:p>
            <a:endParaRPr lang="en-US" sz="1800" dirty="0"/>
          </a:p>
        </p:txBody>
      </p:sp>
      <p:sp>
        <p:nvSpPr>
          <p:cNvPr id="8" name="Subtitle 2"/>
          <p:cNvSpPr txBox="1">
            <a:spLocks/>
          </p:cNvSpPr>
          <p:nvPr/>
        </p:nvSpPr>
        <p:spPr>
          <a:xfrm>
            <a:off x="5715000" y="685800"/>
            <a:ext cx="3276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Cody L. Phinney, MPH</a:t>
            </a:r>
            <a:br>
              <a:rPr lang="en-US" dirty="0" smtClean="0"/>
            </a:br>
            <a:r>
              <a:rPr lang="en-US" dirty="0" smtClean="0"/>
              <a:t>Administrator</a:t>
            </a:r>
          </a:p>
          <a:p>
            <a:endParaRPr lang="en-US" dirty="0" smtClean="0"/>
          </a:p>
          <a:p>
            <a:r>
              <a:rPr lang="en-US" dirty="0" smtClean="0"/>
              <a:t>Leon </a:t>
            </a:r>
            <a:r>
              <a:rPr lang="en-US" dirty="0" err="1" smtClean="0"/>
              <a:t>Ravin</a:t>
            </a:r>
            <a:r>
              <a:rPr lang="en-US" dirty="0" smtClean="0"/>
              <a:t>, MD</a:t>
            </a:r>
            <a:br>
              <a:rPr lang="en-US" dirty="0" smtClean="0"/>
            </a:br>
            <a:r>
              <a:rPr lang="en-US" dirty="0" smtClean="0"/>
              <a:t>Acting Chief Medical Officer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4276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Promoting Recovery-Oriented </a:t>
            </a:r>
            <a:r>
              <a:rPr lang="en-US" dirty="0"/>
              <a:t>S</a:t>
            </a:r>
            <a:r>
              <a:rPr lang="en-US" dirty="0" smtClean="0"/>
              <a:t>ystem of Care (health, home, purpose, community)</a:t>
            </a:r>
          </a:p>
          <a:p>
            <a:r>
              <a:rPr lang="en-US" dirty="0" smtClean="0"/>
              <a:t>High-quality early intervention, treatment</a:t>
            </a:r>
          </a:p>
          <a:p>
            <a:r>
              <a:rPr lang="en-US" dirty="0" smtClean="0"/>
              <a:t>Culturally Competent, trauma-informed, evidence-based practices for SUD, SED, SMI, and co-occurring disorders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6565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Priorities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Special Populations include, but not limited to</a:t>
            </a:r>
          </a:p>
          <a:p>
            <a:r>
              <a:rPr lang="en-US" dirty="0" smtClean="0"/>
              <a:t>Native Americans</a:t>
            </a:r>
          </a:p>
          <a:p>
            <a:r>
              <a:rPr lang="en-US" dirty="0" smtClean="0"/>
              <a:t>Latino/Hispanic</a:t>
            </a:r>
          </a:p>
          <a:p>
            <a:r>
              <a:rPr lang="en-US" dirty="0" smtClean="0"/>
              <a:t>LGBTQIA</a:t>
            </a:r>
          </a:p>
          <a:p>
            <a:r>
              <a:rPr lang="en-US" dirty="0" smtClean="0"/>
              <a:t>Pregnant Women and Women with Dependent Children</a:t>
            </a:r>
          </a:p>
          <a:p>
            <a:r>
              <a:rPr lang="en-US" dirty="0" smtClean="0"/>
              <a:t>HIV/TB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3129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     State Priorities/Special Populations </a:t>
            </a:r>
            <a:r>
              <a:rPr lang="en-US" sz="3200" dirty="0" err="1" smtClean="0"/>
              <a:t>Con’t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Youth and Adults involved in the Criminal Justice System</a:t>
            </a:r>
          </a:p>
          <a:p>
            <a:r>
              <a:rPr lang="en-US" dirty="0" smtClean="0"/>
              <a:t>Homeless</a:t>
            </a:r>
          </a:p>
          <a:p>
            <a:r>
              <a:rPr lang="en-US" dirty="0" smtClean="0"/>
              <a:t>Individuals at risk/in need of treatment for Chronic Disease</a:t>
            </a:r>
          </a:p>
          <a:p>
            <a:r>
              <a:rPr lang="en-US" dirty="0" smtClean="0"/>
              <a:t>Youth experiencing First Episode Psychosis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428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3: Narrative (page 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NOTE:  15 page limit</a:t>
            </a:r>
          </a:p>
          <a:p>
            <a:pPr marL="0" indent="0">
              <a:buNone/>
            </a:pPr>
            <a:r>
              <a:rPr lang="en-US" dirty="0" smtClean="0"/>
              <a:t>3.1.1	History of Agency and Current Operations</a:t>
            </a:r>
          </a:p>
          <a:p>
            <a:pPr marL="0" indent="0">
              <a:buNone/>
            </a:pPr>
            <a:r>
              <a:rPr lang="en-US" dirty="0" smtClean="0"/>
              <a:t>3.1.2 Treatment and Recovery Support Services</a:t>
            </a:r>
          </a:p>
          <a:p>
            <a:pPr marL="0" indent="0">
              <a:buNone/>
            </a:pPr>
            <a:r>
              <a:rPr lang="en-US" dirty="0" smtClean="0"/>
              <a:t>3.1.3 Staffing</a:t>
            </a:r>
          </a:p>
          <a:p>
            <a:pPr marL="0" indent="0">
              <a:buNone/>
            </a:pPr>
            <a:r>
              <a:rPr lang="en-US" dirty="0" smtClean="0"/>
              <a:t>3.1.4 Partnerships</a:t>
            </a:r>
          </a:p>
          <a:p>
            <a:pPr marL="0" indent="0">
              <a:buNone/>
            </a:pPr>
            <a:r>
              <a:rPr lang="en-US" dirty="0" smtClean="0"/>
              <a:t>3.1.5 Performance</a:t>
            </a:r>
          </a:p>
          <a:p>
            <a:pPr marL="0" indent="0">
              <a:buNone/>
            </a:pPr>
            <a:r>
              <a:rPr lang="en-US" dirty="0" smtClean="0"/>
              <a:t>3.1.6 Financial Components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3516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Narrative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3.1.7 Project Assurances Table (page 13)- 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 applicants must initial each box and attach    	to application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3.1.8 Provide/Proposing Services (page 16)- 	applicants must fill out applicable sections 	and attach to application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468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General Information (page 18-19)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3.2.1	Formatting instructions</a:t>
            </a:r>
          </a:p>
          <a:p>
            <a:pPr marL="0" indent="0">
              <a:buNone/>
            </a:pPr>
            <a:r>
              <a:rPr lang="en-US" dirty="0" smtClean="0"/>
              <a:t>3.2.2	List of required attachment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Project Assurances Table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Provide/Proposing Services Table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SAPTA certification, if applicable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Organizational Chart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Quality Assurance Plan, if applicable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 smtClean="0"/>
              <a:t>Chart of Usual and Customary Fees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9804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Section 4: Company Background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4.1	Vendor Information</a:t>
            </a:r>
          </a:p>
          <a:p>
            <a:pPr marL="0" indent="0">
              <a:buNone/>
            </a:pPr>
            <a:r>
              <a:rPr lang="en-US" dirty="0" smtClean="0"/>
              <a:t>4.2	Subcontractor Information, if applicable</a:t>
            </a:r>
          </a:p>
          <a:p>
            <a:pPr marL="0" indent="0">
              <a:buNone/>
            </a:pPr>
            <a:r>
              <a:rPr lang="en-US" dirty="0" smtClean="0"/>
              <a:t>4.3	Business References for Vendor and sub 	contractors</a:t>
            </a:r>
          </a:p>
          <a:p>
            <a:pPr marL="0" indent="0">
              <a:buNone/>
            </a:pPr>
            <a:r>
              <a:rPr lang="en-US" dirty="0" smtClean="0"/>
              <a:t>4.4	Vendor Staff Resumes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5745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Section 5: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</a:t>
            </a:r>
            <a:r>
              <a:rPr lang="en-US" dirty="0" smtClean="0"/>
              <a:t> Vendor Pool will be created as a result of this RFQ.  Vendor calls will be conducted from this pool of vetted vendors to fund needed services.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4516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Section 6: Financial Information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6.1	All costs are reimbursable.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6.2	The vendor must bill the State as outlined 	in the approved contract or provider 	agreement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7415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7: Q&amp;A on RFQ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All questions must be submitted to the State in writing or via email to:</a:t>
            </a:r>
          </a:p>
          <a:p>
            <a:pPr marL="0" indent="0" algn="ctr">
              <a:buNone/>
            </a:pPr>
            <a:r>
              <a:rPr lang="en-US" dirty="0" smtClean="0">
                <a:hlinkClick r:id="rId2"/>
              </a:rPr>
              <a:t>kendrafurlong@health.nv.gov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Deadline for submitting questions is March 14</a:t>
            </a:r>
            <a:r>
              <a:rPr lang="en-US" baseline="30000" dirty="0" smtClean="0"/>
              <a:t>th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668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dirty="0" smtClean="0"/>
              <a:t>BHPT is seeking proposals from qualified vendors to provide a range of behavioral health services and recovery supports for children, adolescents, and adults throughout the State of Nevada.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05753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Section 9: Submission Requirements </a:t>
            </a:r>
            <a:br>
              <a:rPr lang="en-US" sz="3200" dirty="0" smtClean="0"/>
            </a:br>
            <a:r>
              <a:rPr lang="en-US" sz="3200" dirty="0" smtClean="0"/>
              <a:t>(page 26)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Separate packaging of Confidential Information and the rest of the application</a:t>
            </a:r>
          </a:p>
          <a:p>
            <a:r>
              <a:rPr lang="en-US" dirty="0" smtClean="0"/>
              <a:t>One original and 6 copies</a:t>
            </a:r>
          </a:p>
          <a:p>
            <a:r>
              <a:rPr lang="en-US" dirty="0" smtClean="0"/>
              <a:t>One Master CD</a:t>
            </a:r>
          </a:p>
          <a:p>
            <a:r>
              <a:rPr lang="en-US" dirty="0" smtClean="0"/>
              <a:t>One CD for Public Records- </a:t>
            </a:r>
            <a:r>
              <a:rPr lang="en-US" b="1" dirty="0" smtClean="0"/>
              <a:t>must not </a:t>
            </a:r>
            <a:r>
              <a:rPr lang="en-US" dirty="0" smtClean="0"/>
              <a:t>contain any confidential information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b="1" dirty="0" smtClean="0"/>
              <a:t>Applications due April 4, 2016 by 2:00 pm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8477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Technical Statement of Qualifications </a:t>
            </a:r>
            <a:br>
              <a:rPr lang="en-US" sz="3200" dirty="0" smtClean="0"/>
            </a:br>
            <a:r>
              <a:rPr lang="en-US" sz="3200" dirty="0" smtClean="0"/>
              <a:t>(SOQ) page 28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Tab </a:t>
            </a:r>
            <a:r>
              <a:rPr lang="en-US" dirty="0"/>
              <a:t>1: Title Page </a:t>
            </a:r>
            <a:r>
              <a:rPr lang="en-US" sz="1300" dirty="0"/>
              <a:t>(</a:t>
            </a:r>
            <a:r>
              <a:rPr lang="en-US" sz="1300" dirty="0" smtClean="0"/>
              <a:t>9.2.3.1)</a:t>
            </a:r>
            <a:endParaRPr lang="en-US" sz="1300" dirty="0"/>
          </a:p>
          <a:p>
            <a:pPr marL="0" indent="0">
              <a:buNone/>
            </a:pPr>
            <a:r>
              <a:rPr lang="en-US" dirty="0" smtClean="0"/>
              <a:t>Tab </a:t>
            </a:r>
            <a:r>
              <a:rPr lang="en-US" dirty="0"/>
              <a:t>2: Table of Contents </a:t>
            </a:r>
            <a:r>
              <a:rPr lang="en-US" sz="1300" dirty="0" smtClean="0"/>
              <a:t>(9.2.3.2)</a:t>
            </a:r>
          </a:p>
          <a:p>
            <a:pPr marL="0" indent="0">
              <a:buNone/>
            </a:pPr>
            <a:r>
              <a:rPr lang="en-US" dirty="0" smtClean="0"/>
              <a:t>Tab </a:t>
            </a:r>
            <a:r>
              <a:rPr lang="en-US" dirty="0"/>
              <a:t>3: Vendor Information Sheet </a:t>
            </a:r>
            <a:r>
              <a:rPr lang="en-US" sz="1300" dirty="0" smtClean="0"/>
              <a:t>(9.2.3.3)</a:t>
            </a:r>
            <a:endParaRPr lang="en-US" sz="1300" dirty="0"/>
          </a:p>
          <a:p>
            <a:pPr marL="0" indent="0">
              <a:buNone/>
            </a:pPr>
            <a:r>
              <a:rPr lang="en-US" dirty="0" smtClean="0"/>
              <a:t>Tab </a:t>
            </a:r>
            <a:r>
              <a:rPr lang="en-US" dirty="0"/>
              <a:t>4: State </a:t>
            </a:r>
            <a:r>
              <a:rPr lang="en-US" dirty="0" smtClean="0"/>
              <a:t>Documents </a:t>
            </a:r>
            <a:r>
              <a:rPr lang="en-US" sz="1300" dirty="0"/>
              <a:t>(</a:t>
            </a:r>
            <a:r>
              <a:rPr lang="en-US" sz="1300" dirty="0" smtClean="0"/>
              <a:t>9.2.3.4)</a:t>
            </a:r>
            <a:endParaRPr lang="en-US" sz="1300" dirty="0"/>
          </a:p>
          <a:p>
            <a:pPr marL="0" indent="0">
              <a:buNone/>
            </a:pPr>
            <a:r>
              <a:rPr lang="en-US" dirty="0" smtClean="0"/>
              <a:t>Tab </a:t>
            </a:r>
            <a:r>
              <a:rPr lang="en-US" dirty="0"/>
              <a:t>5: Certification of Compliance (Attachment B)</a:t>
            </a:r>
            <a:r>
              <a:rPr lang="en-US" sz="1300" dirty="0"/>
              <a:t>(</a:t>
            </a:r>
            <a:r>
              <a:rPr lang="en-US" sz="1300" dirty="0" smtClean="0"/>
              <a:t>9.2.3.3)</a:t>
            </a:r>
            <a:endParaRPr lang="en-US" sz="1300" dirty="0"/>
          </a:p>
          <a:p>
            <a:pPr marL="0" indent="0">
              <a:buNone/>
            </a:pPr>
            <a:r>
              <a:rPr lang="en-US" dirty="0" smtClean="0"/>
              <a:t>Tab </a:t>
            </a:r>
            <a:r>
              <a:rPr lang="en-US" dirty="0"/>
              <a:t>6: The Narrative Section </a:t>
            </a:r>
            <a:r>
              <a:rPr lang="en-US" sz="1300" dirty="0"/>
              <a:t>(</a:t>
            </a:r>
            <a:r>
              <a:rPr lang="en-US" sz="1300" dirty="0" smtClean="0"/>
              <a:t>9.2.3.6)</a:t>
            </a:r>
          </a:p>
          <a:p>
            <a:pPr marL="0" indent="0">
              <a:buNone/>
            </a:pPr>
            <a:r>
              <a:rPr lang="en-US" dirty="0" smtClean="0"/>
              <a:t>Tab </a:t>
            </a:r>
            <a:r>
              <a:rPr lang="en-US" dirty="0"/>
              <a:t>7: BHPT Attachments </a:t>
            </a:r>
            <a:r>
              <a:rPr lang="en-US" sz="1300" dirty="0"/>
              <a:t>(</a:t>
            </a:r>
            <a:r>
              <a:rPr lang="en-US" sz="1300" dirty="0" smtClean="0"/>
              <a:t>9.2.3.7)</a:t>
            </a:r>
            <a:endParaRPr lang="en-US" sz="1300" dirty="0"/>
          </a:p>
          <a:p>
            <a:pPr marL="0" indent="0">
              <a:buNone/>
            </a:pPr>
            <a:r>
              <a:rPr lang="en-US" dirty="0" smtClean="0"/>
              <a:t>Tab </a:t>
            </a:r>
            <a:r>
              <a:rPr lang="en-US" dirty="0"/>
              <a:t>8: Company Background sheet and </a:t>
            </a:r>
            <a:r>
              <a:rPr lang="en-US" dirty="0" smtClean="0"/>
              <a:t>	References </a:t>
            </a:r>
            <a:r>
              <a:rPr lang="en-US" sz="1300" dirty="0"/>
              <a:t>(</a:t>
            </a:r>
            <a:r>
              <a:rPr lang="en-US" sz="1300" dirty="0" smtClean="0"/>
              <a:t>9.2.3.8)</a:t>
            </a:r>
            <a:endParaRPr lang="en-US" sz="1300" dirty="0"/>
          </a:p>
          <a:p>
            <a:pPr marL="0" indent="0">
              <a:buNone/>
            </a:pPr>
            <a:r>
              <a:rPr lang="en-US" dirty="0" smtClean="0"/>
              <a:t>Tab </a:t>
            </a:r>
            <a:r>
              <a:rPr lang="en-US" dirty="0"/>
              <a:t>9:  Staff Resumes </a:t>
            </a:r>
            <a:r>
              <a:rPr lang="en-US" sz="1300" dirty="0"/>
              <a:t>(</a:t>
            </a:r>
            <a:r>
              <a:rPr lang="en-US" sz="1300" dirty="0" smtClean="0"/>
              <a:t>9.2.3.9)</a:t>
            </a:r>
            <a:endParaRPr lang="en-US" sz="1300" dirty="0"/>
          </a:p>
          <a:p>
            <a:pPr marL="0" indent="0">
              <a:buNone/>
            </a:pPr>
            <a:r>
              <a:rPr lang="en-US" dirty="0" smtClean="0"/>
              <a:t>Tab </a:t>
            </a:r>
            <a:r>
              <a:rPr lang="en-US" dirty="0"/>
              <a:t>10: Other, if applicable </a:t>
            </a:r>
            <a:r>
              <a:rPr lang="en-US" sz="1300" dirty="0"/>
              <a:t>(</a:t>
            </a:r>
            <a:r>
              <a:rPr lang="en-US" sz="1300" dirty="0" smtClean="0"/>
              <a:t>9.2.3.10)</a:t>
            </a:r>
            <a:endParaRPr lang="en-US" sz="13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195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Submission Checklist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….. is provided for vendor’s convenience only and identifies documents that must be submitted with each package in order to be considered responsive (found on page 39 of RFQ)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73223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RFQ Attachments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Confidentiality &amp; Certification of Indemnification- page 40- return with application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Technical Certification of Compliance w/RFQ- page 41- return with application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Service Definitions- page 42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Levels of Care Utilization System (LOCUS)-page 44</a:t>
            </a:r>
          </a:p>
          <a:p>
            <a:pPr marL="514350" indent="-514350">
              <a:buFont typeface="+mj-lt"/>
              <a:buAutoNum type="alphaUcPeriod"/>
            </a:pPr>
            <a:r>
              <a:rPr lang="en-US" dirty="0" smtClean="0"/>
              <a:t>American Society of Addiction Medicine (ASAM) – page 46</a:t>
            </a:r>
          </a:p>
          <a:p>
            <a:pPr marL="514350" indent="-514350">
              <a:buFont typeface="+mj-lt"/>
              <a:buAutoNum type="alphaU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8922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RFQ Attachments </a:t>
            </a:r>
            <a:r>
              <a:rPr lang="en-US" dirty="0" err="1" smtClean="0"/>
              <a:t>Con’t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lphaUcPeriod" startAt="6"/>
            </a:pPr>
            <a:r>
              <a:rPr lang="en-US" dirty="0" smtClean="0"/>
              <a:t>Contract and Sub Grant examples- page 51</a:t>
            </a:r>
          </a:p>
          <a:p>
            <a:pPr marL="514350" indent="-514350">
              <a:buAutoNum type="alphaUcPeriod" startAt="6"/>
            </a:pPr>
            <a:r>
              <a:rPr lang="en-US" dirty="0" smtClean="0"/>
              <a:t>Insurance Schedule – page 52 </a:t>
            </a:r>
          </a:p>
          <a:p>
            <a:pPr marL="514350" indent="-514350">
              <a:buAutoNum type="alphaUcPeriod" startAt="6"/>
            </a:pPr>
            <a:r>
              <a:rPr lang="en-US" dirty="0" smtClean="0"/>
              <a:t>Business Reference Form page 53</a:t>
            </a:r>
          </a:p>
          <a:p>
            <a:pPr marL="514350" indent="-514350">
              <a:buAutoNum type="alphaUcPeriod" startAt="6"/>
            </a:pPr>
            <a:r>
              <a:rPr lang="en-US" dirty="0" smtClean="0"/>
              <a:t>Staff Resume State Format- page 54</a:t>
            </a:r>
          </a:p>
          <a:p>
            <a:pPr marL="514350" indent="-514350">
              <a:buAutoNum type="alphaUcPeriod" startAt="6"/>
            </a:pPr>
            <a:r>
              <a:rPr lang="en-US" dirty="0" smtClean="0"/>
              <a:t>Certification Regarding Lobbying- page 55</a:t>
            </a:r>
          </a:p>
          <a:p>
            <a:pPr marL="514350" indent="-514350">
              <a:buAutoNum type="alphaUcPeriod" startAt="6"/>
            </a:pPr>
            <a:r>
              <a:rPr lang="en-US" dirty="0" smtClean="0"/>
              <a:t>Federal Laws and Authorities- page 56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56381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If you have further questions regarding this RFQ, please email: </a:t>
            </a:r>
            <a:r>
              <a:rPr lang="en-US" dirty="0" smtClean="0">
                <a:hlinkClick r:id="rId2"/>
              </a:rPr>
              <a:t>kendrafurlong@health.nv.gov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All questions will be answered as soon as possible upon receipt.  The deadline to submit questions is March 14, 2016.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4077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From all of us here at BHPT…….</a:t>
            </a:r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r>
              <a:rPr lang="en-US" dirty="0" smtClean="0"/>
              <a:t>We appreciate you attending this kick-off meeting and thank you for your commitment to a healthy Nevada.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3054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Request for Qualifications (RFQ) is released</a:t>
            </a:r>
          </a:p>
          <a:p>
            <a:r>
              <a:rPr lang="en-US" sz="2400" dirty="0" smtClean="0"/>
              <a:t>Vendors will submit an application responding to the RFQ.</a:t>
            </a:r>
          </a:p>
          <a:p>
            <a:r>
              <a:rPr lang="en-US" sz="2400" dirty="0" smtClean="0"/>
              <a:t>These applications will be vetted.</a:t>
            </a:r>
          </a:p>
          <a:p>
            <a:r>
              <a:rPr lang="en-US" sz="2400" dirty="0" smtClean="0"/>
              <a:t>Agreements will be issued to qualified service providers.</a:t>
            </a:r>
          </a:p>
          <a:p>
            <a:r>
              <a:rPr lang="en-US" sz="2400" dirty="0" smtClean="0"/>
              <a:t>An invitation (Vendor Call</a:t>
            </a:r>
            <a:r>
              <a:rPr lang="en-US" sz="2400" dirty="0"/>
              <a:t>)</a:t>
            </a:r>
            <a:r>
              <a:rPr lang="en-US" sz="2400" dirty="0" smtClean="0"/>
              <a:t> will be released with specific services to be funded, with funding amount available.</a:t>
            </a:r>
          </a:p>
          <a:p>
            <a:r>
              <a:rPr lang="en-US" sz="2400" dirty="0" smtClean="0"/>
              <a:t>Approved vendors will submit a scope of work and budget.</a:t>
            </a:r>
          </a:p>
          <a:p>
            <a:r>
              <a:rPr lang="en-US" sz="2400" dirty="0" smtClean="0"/>
              <a:t>Sub grants or Provider Agreements will be issued.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18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3/14/16  Deadline for submitting questions</a:t>
            </a:r>
          </a:p>
          <a:p>
            <a:r>
              <a:rPr lang="en-US" dirty="0" smtClean="0"/>
              <a:t>3/18/16  or sooner- Answers available</a:t>
            </a:r>
          </a:p>
          <a:p>
            <a:r>
              <a:rPr lang="en-US" dirty="0" smtClean="0"/>
              <a:t>4/4/16    Reference Forms due</a:t>
            </a:r>
          </a:p>
          <a:p>
            <a:r>
              <a:rPr lang="en-US" dirty="0" smtClean="0"/>
              <a:t>4/4/16    Applications in response to RFQ due</a:t>
            </a:r>
          </a:p>
          <a:p>
            <a:pPr marL="0" indent="0">
              <a:buNone/>
            </a:pPr>
            <a:r>
              <a:rPr lang="en-US" dirty="0"/>
              <a:t>	 </a:t>
            </a:r>
            <a:r>
              <a:rPr lang="en-US" dirty="0" smtClean="0"/>
              <a:t>         by 2:00 pm</a:t>
            </a:r>
          </a:p>
          <a:p>
            <a:r>
              <a:rPr lang="en-US" dirty="0" smtClean="0"/>
              <a:t>4/4-28/16 Vetting applications</a:t>
            </a:r>
          </a:p>
          <a:p>
            <a:r>
              <a:rPr lang="en-US" dirty="0" smtClean="0"/>
              <a:t>4/29/16  Notification of successful application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724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Include….</a:t>
            </a:r>
          </a:p>
          <a:p>
            <a:r>
              <a:rPr lang="en-US" sz="3600" dirty="0" smtClean="0"/>
              <a:t>SAMHSA Substance Abuse Block Grant</a:t>
            </a:r>
          </a:p>
          <a:p>
            <a:r>
              <a:rPr lang="en-US" sz="3600" dirty="0" smtClean="0"/>
              <a:t>SAMHSA Mental Health Block Grant</a:t>
            </a:r>
          </a:p>
          <a:p>
            <a:r>
              <a:rPr lang="en-US" sz="3600" dirty="0" smtClean="0"/>
              <a:t>State General Funds</a:t>
            </a:r>
          </a:p>
          <a:p>
            <a:r>
              <a:rPr lang="en-US" sz="3600" dirty="0" smtClean="0"/>
              <a:t>Marijuana Registry</a:t>
            </a:r>
          </a:p>
          <a:p>
            <a:r>
              <a:rPr lang="en-US" sz="3600" dirty="0" smtClean="0"/>
              <a:t>Liquor Tax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500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Funding Period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Qualified vendors receiving an agreement as a result of this RFQ will be placed on a list for a period of four (4) years.  Any sub grants/ provider agreements awarded as part of this list will be for an initial term of two (2) years, re-negotiated for an additional two years based on compliance to the original scope of work, reporting adherence and the availability of funds.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905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Eligibility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Vendors must be qualified to carry out early intervention and/or treatment and/or recovery supports for individuals with:</a:t>
            </a:r>
          </a:p>
          <a:p>
            <a:r>
              <a:rPr lang="en-US" dirty="0" smtClean="0"/>
              <a:t>Substance Use Disorder (SUD) and/or</a:t>
            </a:r>
          </a:p>
          <a:p>
            <a:r>
              <a:rPr lang="en-US" dirty="0" smtClean="0"/>
              <a:t>Severe Emotional Disturbance (SED) and/or</a:t>
            </a:r>
          </a:p>
          <a:p>
            <a:r>
              <a:rPr lang="en-US" dirty="0" smtClean="0"/>
              <a:t>Serious Mental Illness (SMI)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6977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Eligibility Criteria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Must be registered with the State of Nevada, Secretary of State’s Office</a:t>
            </a:r>
          </a:p>
          <a:p>
            <a:r>
              <a:rPr lang="en-US" dirty="0" smtClean="0"/>
              <a:t>In compliance with Insurance requirements</a:t>
            </a:r>
          </a:p>
          <a:p>
            <a:r>
              <a:rPr lang="en-US" dirty="0" smtClean="0"/>
              <a:t>DUNS Number and EIN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566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Federal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Focus on improving the overall health of individuals:</a:t>
            </a:r>
          </a:p>
          <a:p>
            <a:r>
              <a:rPr lang="en-US" dirty="0" smtClean="0"/>
              <a:t>Prevent Substance Abuse &amp; Mental Illness</a:t>
            </a:r>
          </a:p>
          <a:p>
            <a:r>
              <a:rPr lang="en-US" dirty="0" smtClean="0"/>
              <a:t>Health Care/Health Systems Integration</a:t>
            </a:r>
          </a:p>
          <a:p>
            <a:r>
              <a:rPr lang="en-US" dirty="0" smtClean="0"/>
              <a:t>Trauma and Justice</a:t>
            </a:r>
          </a:p>
          <a:p>
            <a:r>
              <a:rPr lang="en-US" dirty="0" smtClean="0"/>
              <a:t>Recovery Support</a:t>
            </a:r>
          </a:p>
          <a:p>
            <a:r>
              <a:rPr lang="en-US" dirty="0" smtClean="0"/>
              <a:t>Health Information Technology</a:t>
            </a:r>
          </a:p>
          <a:p>
            <a:r>
              <a:rPr lang="en-US" dirty="0" smtClean="0"/>
              <a:t>Workforce Development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7734D1-8BCF-4F6B-8C2C-67A07E74FCC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29728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</p:tagLst>
</file>

<file path=ppt/theme/theme1.xml><?xml version="1.0" encoding="utf-8"?>
<a:theme xmlns:a="http://schemas.openxmlformats.org/drawingml/2006/main" name="presentation template (3696_0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template (3696_0)</Template>
  <TotalTime>1505</TotalTime>
  <Words>889</Words>
  <Application>Microsoft Office PowerPoint</Application>
  <PresentationFormat>On-screen Show (4:3)</PresentationFormat>
  <Paragraphs>178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presentation template (3696_0)</vt:lpstr>
      <vt:lpstr> 2016 Request for Qualifications for Behavioral Health Treatment and Supportive Services</vt:lpstr>
      <vt:lpstr>Overview</vt:lpstr>
      <vt:lpstr>The Process…..</vt:lpstr>
      <vt:lpstr>Timeline</vt:lpstr>
      <vt:lpstr>Funding Sources</vt:lpstr>
      <vt:lpstr>Funding Period</vt:lpstr>
      <vt:lpstr>Eligibility</vt:lpstr>
      <vt:lpstr>Additional Eligibility Criteria</vt:lpstr>
      <vt:lpstr>Federal Priorities</vt:lpstr>
      <vt:lpstr>State Priorities</vt:lpstr>
      <vt:lpstr>State Priorities Con’t</vt:lpstr>
      <vt:lpstr>     State Priorities/Special Populations Con’t</vt:lpstr>
      <vt:lpstr>Section 3: Narrative (page 9)</vt:lpstr>
      <vt:lpstr>Narrative Tables</vt:lpstr>
      <vt:lpstr>General Information (page 18-19)</vt:lpstr>
      <vt:lpstr>Section 4: Company Background</vt:lpstr>
      <vt:lpstr>Section 5: Cost</vt:lpstr>
      <vt:lpstr>Section 6: Financial Information</vt:lpstr>
      <vt:lpstr>Section 7: Q&amp;A on RFQ</vt:lpstr>
      <vt:lpstr>Section 9: Submission Requirements  (page 26)</vt:lpstr>
      <vt:lpstr>Technical Statement of Qualifications  (SOQ) page 28</vt:lpstr>
      <vt:lpstr>Submission Checklist</vt:lpstr>
      <vt:lpstr>RFQ Attachments</vt:lpstr>
      <vt:lpstr>RFQ Attachments Con’t</vt:lpstr>
      <vt:lpstr>Contact Information</vt:lpstr>
      <vt:lpstr>Thank You!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Christina Griffith</dc:creator>
  <cp:lastModifiedBy>Meg Matta</cp:lastModifiedBy>
  <cp:revision>31</cp:revision>
  <cp:lastPrinted>2016-03-03T23:10:19Z</cp:lastPrinted>
  <dcterms:created xsi:type="dcterms:W3CDTF">2014-08-29T16:14:59Z</dcterms:created>
  <dcterms:modified xsi:type="dcterms:W3CDTF">2016-04-01T16:38:06Z</dcterms:modified>
</cp:coreProperties>
</file>